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6858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>
      <p:cViewPr varScale="1">
        <p:scale>
          <a:sx n="120" d="100"/>
          <a:sy n="120" d="100"/>
        </p:scale>
        <p:origin x="1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255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21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0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54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68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82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379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700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787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849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378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25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651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791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277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228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204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19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010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161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89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05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886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06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335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34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37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283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6184803" y="4245930"/>
            <a:ext cx="6731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" name="Shape 11"/>
          <p:cNvSpPr/>
          <p:nvPr/>
        </p:nvSpPr>
        <p:spPr>
          <a:xfrm flipH="1">
            <a:off x="6184803" y="4245880"/>
            <a:ext cx="673199" cy="897599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92895" y="1819280"/>
            <a:ext cx="6166575" cy="933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92895" y="2789131"/>
            <a:ext cx="6166575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35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35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35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35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35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35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35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3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392656" y="4695623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45713" y="2065351"/>
            <a:ext cx="6166575" cy="1012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150"/>
            </a:lvl1pPr>
            <a:lvl2pPr lvl="1">
              <a:spcBef>
                <a:spcPts val="0"/>
              </a:spcBef>
              <a:buSzPct val="100000"/>
              <a:defRPr sz="3150"/>
            </a:lvl2pPr>
            <a:lvl3pPr lvl="2">
              <a:spcBef>
                <a:spcPts val="0"/>
              </a:spcBef>
              <a:buSzPct val="100000"/>
              <a:defRPr sz="3150"/>
            </a:lvl3pPr>
            <a:lvl4pPr lvl="3">
              <a:spcBef>
                <a:spcPts val="0"/>
              </a:spcBef>
              <a:buSzPct val="100000"/>
              <a:defRPr sz="3150"/>
            </a:lvl4pPr>
            <a:lvl5pPr lvl="4">
              <a:spcBef>
                <a:spcPts val="0"/>
              </a:spcBef>
              <a:buSzPct val="100000"/>
              <a:defRPr sz="3150"/>
            </a:lvl5pPr>
            <a:lvl6pPr lvl="5">
              <a:spcBef>
                <a:spcPts val="0"/>
              </a:spcBef>
              <a:buSzPct val="100000"/>
              <a:defRPr sz="3150"/>
            </a:lvl6pPr>
            <a:lvl7pPr lvl="6">
              <a:spcBef>
                <a:spcPts val="0"/>
              </a:spcBef>
              <a:buSzPct val="100000"/>
              <a:defRPr sz="3150"/>
            </a:lvl7pPr>
            <a:lvl8pPr lvl="7">
              <a:spcBef>
                <a:spcPts val="0"/>
              </a:spcBef>
              <a:buSzPct val="100000"/>
              <a:defRPr sz="3150"/>
            </a:lvl8pPr>
            <a:lvl9pPr lvl="8">
              <a:spcBef>
                <a:spcPts val="0"/>
              </a:spcBef>
              <a:buSzPct val="100000"/>
              <a:defRPr sz="315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392656" y="4695623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5999"/>
            <a:ext cx="6858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53927" y="738730"/>
            <a:ext cx="6166575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53927" y="1919075"/>
            <a:ext cx="6166575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92656" y="4695623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5999"/>
            <a:ext cx="6858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53927" y="738730"/>
            <a:ext cx="6166575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53925" y="1919075"/>
            <a:ext cx="2999924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050"/>
            </a:lvl1pPr>
            <a:lvl2pPr lvl="1">
              <a:spcBef>
                <a:spcPts val="0"/>
              </a:spcBef>
              <a:buSzPct val="100000"/>
              <a:defRPr sz="900"/>
            </a:lvl2pPr>
            <a:lvl3pPr lvl="2">
              <a:spcBef>
                <a:spcPts val="0"/>
              </a:spcBef>
              <a:buSzPct val="100000"/>
              <a:defRPr sz="900"/>
            </a:lvl3pPr>
            <a:lvl4pPr lvl="3">
              <a:spcBef>
                <a:spcPts val="0"/>
              </a:spcBef>
              <a:buSzPct val="100000"/>
              <a:defRPr sz="900"/>
            </a:lvl4pPr>
            <a:lvl5pPr lvl="4">
              <a:spcBef>
                <a:spcPts val="0"/>
              </a:spcBef>
              <a:buSzPct val="100000"/>
              <a:defRPr sz="900"/>
            </a:lvl5pPr>
            <a:lvl6pPr lvl="5">
              <a:spcBef>
                <a:spcPts val="0"/>
              </a:spcBef>
              <a:buSzPct val="100000"/>
              <a:defRPr sz="900"/>
            </a:lvl6pPr>
            <a:lvl7pPr lvl="6">
              <a:spcBef>
                <a:spcPts val="0"/>
              </a:spcBef>
              <a:buSzPct val="100000"/>
              <a:defRPr sz="900"/>
            </a:lvl7pPr>
            <a:lvl8pPr lvl="7">
              <a:spcBef>
                <a:spcPts val="0"/>
              </a:spcBef>
              <a:buSzPct val="100000"/>
              <a:defRPr sz="900"/>
            </a:lvl8pPr>
            <a:lvl9pPr lvl="8">
              <a:spcBef>
                <a:spcPts val="0"/>
              </a:spcBef>
              <a:buSzPct val="100000"/>
              <a:defRPr sz="9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3520690" y="1919075"/>
            <a:ext cx="2999924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050"/>
            </a:lvl1pPr>
            <a:lvl2pPr lvl="1">
              <a:spcBef>
                <a:spcPts val="0"/>
              </a:spcBef>
              <a:buSzPct val="100000"/>
              <a:defRPr sz="900"/>
            </a:lvl2pPr>
            <a:lvl3pPr lvl="2">
              <a:spcBef>
                <a:spcPts val="0"/>
              </a:spcBef>
              <a:buSzPct val="100000"/>
              <a:defRPr sz="900"/>
            </a:lvl3pPr>
            <a:lvl4pPr lvl="3">
              <a:spcBef>
                <a:spcPts val="0"/>
              </a:spcBef>
              <a:buSzPct val="100000"/>
              <a:defRPr sz="900"/>
            </a:lvl4pPr>
            <a:lvl5pPr lvl="4">
              <a:spcBef>
                <a:spcPts val="0"/>
              </a:spcBef>
              <a:buSzPct val="100000"/>
              <a:defRPr sz="900"/>
            </a:lvl5pPr>
            <a:lvl6pPr lvl="5">
              <a:spcBef>
                <a:spcPts val="0"/>
              </a:spcBef>
              <a:buSzPct val="100000"/>
              <a:defRPr sz="900"/>
            </a:lvl6pPr>
            <a:lvl7pPr lvl="6">
              <a:spcBef>
                <a:spcPts val="0"/>
              </a:spcBef>
              <a:buSzPct val="100000"/>
              <a:defRPr sz="900"/>
            </a:lvl7pPr>
            <a:lvl8pPr lvl="7">
              <a:spcBef>
                <a:spcPts val="0"/>
              </a:spcBef>
              <a:buSzPct val="100000"/>
              <a:defRPr sz="900"/>
            </a:lvl8pPr>
            <a:lvl9pPr lvl="8">
              <a:spcBef>
                <a:spcPts val="0"/>
              </a:spcBef>
              <a:buSzPct val="100000"/>
              <a:defRPr sz="9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392656" y="4695623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399"/>
            <a:ext cx="6858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3690" y="16350"/>
            <a:ext cx="6619949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350"/>
            </a:lvl1pPr>
            <a:lvl2pPr lvl="1">
              <a:spcBef>
                <a:spcPts val="0"/>
              </a:spcBef>
              <a:buSzPct val="100000"/>
              <a:defRPr sz="1350"/>
            </a:lvl2pPr>
            <a:lvl3pPr lvl="2">
              <a:spcBef>
                <a:spcPts val="0"/>
              </a:spcBef>
              <a:buSzPct val="100000"/>
              <a:defRPr sz="1350"/>
            </a:lvl3pPr>
            <a:lvl4pPr lvl="3">
              <a:spcBef>
                <a:spcPts val="0"/>
              </a:spcBef>
              <a:buSzPct val="100000"/>
              <a:defRPr sz="1350"/>
            </a:lvl4pPr>
            <a:lvl5pPr lvl="4">
              <a:spcBef>
                <a:spcPts val="0"/>
              </a:spcBef>
              <a:buSzPct val="100000"/>
              <a:defRPr sz="1350"/>
            </a:lvl5pPr>
            <a:lvl6pPr lvl="5">
              <a:spcBef>
                <a:spcPts val="0"/>
              </a:spcBef>
              <a:buSzPct val="100000"/>
              <a:defRPr sz="1350"/>
            </a:lvl6pPr>
            <a:lvl7pPr lvl="6">
              <a:spcBef>
                <a:spcPts val="0"/>
              </a:spcBef>
              <a:buSzPct val="100000"/>
              <a:defRPr sz="1350"/>
            </a:lvl7pPr>
            <a:lvl8pPr lvl="7">
              <a:spcBef>
                <a:spcPts val="0"/>
              </a:spcBef>
              <a:buSzPct val="100000"/>
              <a:defRPr sz="1350"/>
            </a:lvl8pPr>
            <a:lvl9pPr lvl="8">
              <a:spcBef>
                <a:spcPts val="0"/>
              </a:spcBef>
              <a:buSzPct val="100000"/>
              <a:defRPr sz="135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392656" y="4695623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1"/>
            <a:ext cx="3429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47" name="Shape 47"/>
          <p:cNvSpPr/>
          <p:nvPr/>
        </p:nvSpPr>
        <p:spPr>
          <a:xfrm rot="5400000">
            <a:off x="816956" y="2531325"/>
            <a:ext cx="5142900" cy="8145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99128" y="1233175"/>
            <a:ext cx="30338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315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315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315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315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315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315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315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315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31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99128" y="2779466"/>
            <a:ext cx="30338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575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3704625" y="724201"/>
            <a:ext cx="287775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392656" y="4695623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5"/>
            <a:ext cx="6858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4"/>
            <a:ext cx="6858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2865" y="4696825"/>
            <a:ext cx="62864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9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392656" y="4695623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56627" y="1258525"/>
            <a:ext cx="6166575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9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9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9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9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9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9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9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9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9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56627" y="3304625"/>
            <a:ext cx="6166575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392656" y="4695623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6392656" y="4695623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53927" y="738730"/>
            <a:ext cx="6166575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53927" y="1919075"/>
            <a:ext cx="6166575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92656" y="4695623"/>
            <a:ext cx="41152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75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algn="r"/>
              <a:t>‹#›</a:t>
            </a:fld>
            <a:endParaRPr lang="en" sz="75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292895" y="2007395"/>
            <a:ext cx="6166575" cy="700199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sz="4000" dirty="0">
                <a:latin typeface="+mj-lt"/>
              </a:rPr>
              <a:t>Infographics: the basics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292895" y="2734786"/>
            <a:ext cx="6166575" cy="324675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200" b="1" dirty="0">
                <a:latin typeface="+mj-lt"/>
              </a:rPr>
              <a:t>Maria Nuccilli</a:t>
            </a:r>
          </a:p>
          <a:p>
            <a:r>
              <a:rPr lang="en-US" sz="1200" dirty="0" smtClean="0">
                <a:latin typeface="+mj-lt"/>
              </a:rPr>
              <a:t>Graduate Student</a:t>
            </a:r>
            <a:r>
              <a:rPr lang="en" sz="1200" dirty="0" smtClean="0">
                <a:latin typeface="+mj-lt"/>
              </a:rPr>
              <a:t>, </a:t>
            </a:r>
            <a:r>
              <a:rPr lang="en-US" sz="1200" dirty="0" smtClean="0">
                <a:latin typeface="+mj-lt"/>
              </a:rPr>
              <a:t>School of Library and Information Science</a:t>
            </a:r>
            <a:endParaRPr lang="en" sz="1200" dirty="0">
              <a:latin typeface="+mj-lt"/>
            </a:endParaRPr>
          </a:p>
          <a:p>
            <a:r>
              <a:rPr lang="en" sz="1200" dirty="0">
                <a:latin typeface="+mj-lt"/>
              </a:rPr>
              <a:t>Wayne State University, Detroit, MI</a:t>
            </a:r>
          </a:p>
          <a:p>
            <a:endParaRPr sz="1200" dirty="0">
              <a:latin typeface="+mj-lt"/>
            </a:endParaRPr>
          </a:p>
          <a:p>
            <a:r>
              <a:rPr lang="en" sz="1200" dirty="0">
                <a:latin typeface="+mj-lt"/>
              </a:rPr>
              <a:t>mnuccilli@wayne.edu</a:t>
            </a:r>
          </a:p>
          <a:p>
            <a:endParaRPr sz="105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775099"/>
            <a:ext cx="5715000" cy="359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13" y="959646"/>
            <a:ext cx="6661575" cy="322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45713" y="2191950"/>
            <a:ext cx="6166575" cy="75960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" dirty="0">
                <a:latin typeface="+mj-lt"/>
              </a:rPr>
              <a:t>Why do infographics work?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 idx="4294967295"/>
          </p:nvPr>
        </p:nvSpPr>
        <p:spPr>
          <a:xfrm>
            <a:off x="580275" y="1776226"/>
            <a:ext cx="5697450" cy="5712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i="1" dirty="0">
                <a:solidFill>
                  <a:schemeClr val="lt2"/>
                </a:solidFill>
                <a:latin typeface="+mj-lt"/>
              </a:rPr>
              <a:t>“Seeing comes before words. </a:t>
            </a:r>
          </a:p>
          <a:p>
            <a:pPr algn="ctr"/>
            <a:r>
              <a:rPr lang="en" i="1" dirty="0">
                <a:solidFill>
                  <a:schemeClr val="lt2"/>
                </a:solidFill>
                <a:latin typeface="+mj-lt"/>
              </a:rPr>
              <a:t>The child looks and recognizes before it can speak”. </a:t>
            </a:r>
          </a:p>
        </p:txBody>
      </p:sp>
      <p:cxnSp>
        <p:nvCxnSpPr>
          <p:cNvPr id="153" name="Shape 153"/>
          <p:cNvCxnSpPr/>
          <p:nvPr/>
        </p:nvCxnSpPr>
        <p:spPr>
          <a:xfrm>
            <a:off x="3214839" y="3223400"/>
            <a:ext cx="414675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Shape 154"/>
          <p:cNvSpPr txBox="1">
            <a:spLocks noGrp="1"/>
          </p:cNvSpPr>
          <p:nvPr>
            <p:ph type="body" idx="4294967295"/>
          </p:nvPr>
        </p:nvSpPr>
        <p:spPr>
          <a:xfrm>
            <a:off x="573451" y="3367437"/>
            <a:ext cx="5697450" cy="3888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dirty="0">
                <a:latin typeface="+mj-lt"/>
              </a:rPr>
              <a:t>John Berger, </a:t>
            </a:r>
            <a:r>
              <a:rPr lang="en" i="1" dirty="0">
                <a:latin typeface="+mj-lt"/>
              </a:rPr>
              <a:t>Ways of Seeing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endParaRPr sz="900" dirty="0">
              <a:latin typeface="+mj-lt"/>
            </a:endParaRP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200" dirty="0">
                <a:latin typeface="+mj-lt"/>
              </a:rPr>
              <a:t>(p. 7, 1977)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53926" y="1108269"/>
            <a:ext cx="6166575" cy="5757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i="1" dirty="0">
                <a:latin typeface="+mj-lt"/>
              </a:rPr>
              <a:t>Issues affecting retention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53926" y="2082244"/>
            <a:ext cx="6166575" cy="20326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892" indent="-266693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Time constraints</a:t>
            </a:r>
          </a:p>
          <a:p>
            <a:pPr marL="342892" indent="-266693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Short attention spans</a:t>
            </a:r>
          </a:p>
          <a:p>
            <a:pPr marL="342892" indent="-266693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Information overload</a:t>
            </a:r>
          </a:p>
          <a:p>
            <a:endParaRPr lang="en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53926" y="1108269"/>
            <a:ext cx="6166575" cy="5757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i="1" dirty="0">
                <a:latin typeface="+mj-lt"/>
              </a:rPr>
              <a:t>Humans are visual learners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53926" y="2082244"/>
            <a:ext cx="6166575" cy="20326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892" indent="-266693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Visual communication is a powerful way to deliver a message</a:t>
            </a:r>
          </a:p>
          <a:p>
            <a:pPr marL="342892" indent="-266693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Visual processing – the brain can process visuals far quicker than text </a:t>
            </a:r>
          </a:p>
          <a:p>
            <a:r>
              <a:rPr lang="en" sz="1200" dirty="0">
                <a:latin typeface="+mj-lt"/>
              </a:rPr>
              <a:t>(Crane, p. 5)</a:t>
            </a:r>
          </a:p>
          <a:p>
            <a:endParaRPr dirty="0">
              <a:latin typeface="+mj-lt"/>
            </a:endParaRPr>
          </a:p>
          <a:p>
            <a:endParaRPr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233778" y="1579856"/>
            <a:ext cx="6390449" cy="141795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>
                <a:latin typeface="+mj-lt"/>
              </a:rPr>
              <a:t>10%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56626" y="3121406"/>
            <a:ext cx="6166575" cy="9756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>
                <a:latin typeface="+mj-lt"/>
              </a:rPr>
              <a:t>Studies suggest humans retain 10% of information when                                    just listening to somebody speak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233775" y="1579856"/>
            <a:ext cx="6390450" cy="141795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dirty="0">
                <a:latin typeface="+mj-lt"/>
              </a:rPr>
              <a:t>20%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56626" y="3121406"/>
            <a:ext cx="6166575" cy="9756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>
                <a:latin typeface="+mj-lt"/>
              </a:rPr>
              <a:t>… and retain 20% of information when reading.</a:t>
            </a:r>
          </a:p>
          <a:p>
            <a:endParaRPr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33775" y="1579856"/>
            <a:ext cx="6390450" cy="1417950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>
                <a:latin typeface="+mj-lt"/>
              </a:rPr>
              <a:t>+80%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56626" y="3121406"/>
            <a:ext cx="6166575" cy="9756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dirty="0">
                <a:latin typeface="+mj-lt"/>
              </a:rPr>
              <a:t>When images are used in combination with a data set,                             information retention can increase up to 80%</a:t>
            </a:r>
          </a:p>
          <a:p>
            <a:endParaRPr dirty="0">
              <a:latin typeface="+mj-lt"/>
            </a:endParaRPr>
          </a:p>
          <a:p>
            <a:r>
              <a:rPr lang="en" sz="1200" dirty="0">
                <a:latin typeface="+mj-lt"/>
              </a:rPr>
              <a:t>(Cadleigh, 2015)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45713" y="2191950"/>
            <a:ext cx="6166575" cy="75960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">
                <a:latin typeface="+mj-lt"/>
              </a:rPr>
              <a:t>How can infographics be used?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45713" y="2191954"/>
            <a:ext cx="6166575" cy="75959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" dirty="0">
                <a:latin typeface="+mj-lt"/>
              </a:rPr>
              <a:t>What are infographics?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 idx="4294967295"/>
          </p:nvPr>
        </p:nvSpPr>
        <p:spPr>
          <a:xfrm>
            <a:off x="580275" y="1776226"/>
            <a:ext cx="5697450" cy="5712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i="1">
                <a:solidFill>
                  <a:schemeClr val="lt2"/>
                </a:solidFill>
                <a:latin typeface="+mj-lt"/>
              </a:rPr>
              <a:t>"Infographics can play a powerful part in any library's twenty-first-century game plan.”</a:t>
            </a:r>
          </a:p>
        </p:txBody>
      </p:sp>
      <p:cxnSp>
        <p:nvCxnSpPr>
          <p:cNvPr id="213" name="Shape 213"/>
          <p:cNvCxnSpPr/>
          <p:nvPr/>
        </p:nvCxnSpPr>
        <p:spPr>
          <a:xfrm>
            <a:off x="3221663" y="3291639"/>
            <a:ext cx="414675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>
            <a:spLocks noGrp="1"/>
          </p:cNvSpPr>
          <p:nvPr>
            <p:ph type="body" idx="4294967295"/>
          </p:nvPr>
        </p:nvSpPr>
        <p:spPr>
          <a:xfrm>
            <a:off x="580275" y="3435676"/>
            <a:ext cx="5697450" cy="3888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dirty="0">
                <a:latin typeface="+mj-lt"/>
              </a:rPr>
              <a:t>Beverly Crane, </a:t>
            </a:r>
            <a:r>
              <a:rPr lang="en" i="1" dirty="0">
                <a:latin typeface="+mj-lt"/>
              </a:rPr>
              <a:t>Infographics: A Practical Guide for Librarians</a:t>
            </a: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endParaRPr sz="900" dirty="0">
              <a:latin typeface="+mj-lt"/>
            </a:endParaRP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200" dirty="0">
                <a:latin typeface="+mj-lt"/>
              </a:rPr>
              <a:t>(p. xvi, 2016)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353926" y="1108269"/>
            <a:ext cx="6166575" cy="5757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i="1" dirty="0">
                <a:latin typeface="+mj-lt"/>
              </a:rPr>
              <a:t>How to use infographics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53926" y="2007180"/>
            <a:ext cx="6166575" cy="20326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42892" indent="-266693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Sharing research</a:t>
            </a:r>
          </a:p>
          <a:p>
            <a:pPr marL="342892" indent="-266693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Marketing library resources</a:t>
            </a:r>
            <a:endParaRPr lang="en" i="1" dirty="0">
              <a:latin typeface="+mj-lt"/>
            </a:endParaRPr>
          </a:p>
          <a:p>
            <a:pPr marL="342892" indent="-266693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Highlighting accomplishments</a:t>
            </a:r>
          </a:p>
          <a:p>
            <a:pPr marL="342892" indent="-266693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Advocacy / Outreach materials</a:t>
            </a:r>
          </a:p>
          <a:p>
            <a:pPr marL="342892" indent="-266693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Teaching information literacy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983" y="49780"/>
            <a:ext cx="3758033" cy="483654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0" y="5003087"/>
            <a:ext cx="6858000" cy="949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750" dirty="0">
                <a:solidFill>
                  <a:schemeClr val="tx2"/>
                </a:solidFill>
              </a:rPr>
              <a:t>Source: https://sites.umuc.edu/library/libabout/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133" y="65050"/>
            <a:ext cx="3147733" cy="48646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26"/>
          <p:cNvSpPr txBox="1"/>
          <p:nvPr/>
        </p:nvSpPr>
        <p:spPr>
          <a:xfrm>
            <a:off x="0" y="5003087"/>
            <a:ext cx="6858000" cy="949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750" dirty="0">
                <a:solidFill>
                  <a:schemeClr val="tx2"/>
                </a:solidFill>
              </a:rPr>
              <a:t>Source: https://librariandesignshare.org/2017/05/09/illustrating-library-usage/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46" y="274759"/>
            <a:ext cx="5440108" cy="40737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26"/>
          <p:cNvSpPr txBox="1"/>
          <p:nvPr/>
        </p:nvSpPr>
        <p:spPr>
          <a:xfrm>
            <a:off x="0" y="5003087"/>
            <a:ext cx="6858000" cy="949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750" dirty="0">
                <a:solidFill>
                  <a:schemeClr val="tx2"/>
                </a:solidFill>
              </a:rPr>
              <a:t>Source: https://librariandesignshare.org/2016/07/13/quick-fixes/ill-details-ad/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835" y="95185"/>
            <a:ext cx="2938329" cy="45410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26"/>
          <p:cNvSpPr txBox="1"/>
          <p:nvPr/>
        </p:nvSpPr>
        <p:spPr>
          <a:xfrm>
            <a:off x="0" y="5003087"/>
            <a:ext cx="6858000" cy="949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750" dirty="0">
                <a:solidFill>
                  <a:schemeClr val="tx2"/>
                </a:solidFill>
              </a:rPr>
              <a:t>Source: https://librariandesignshare.org/2015/12/10/nih-compliance-in-four-steps/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406" y="55843"/>
            <a:ext cx="3169188" cy="48861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26"/>
          <p:cNvSpPr txBox="1"/>
          <p:nvPr/>
        </p:nvSpPr>
        <p:spPr>
          <a:xfrm>
            <a:off x="0" y="5003087"/>
            <a:ext cx="6858000" cy="949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750" dirty="0">
                <a:solidFill>
                  <a:schemeClr val="tx2"/>
                </a:solidFill>
              </a:rPr>
              <a:t>Source: https://www.pinterest.com/pin/366621225886073656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73688" y="252589"/>
            <a:ext cx="6619950" cy="4520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r>
              <a:rPr lang="en" i="1" dirty="0">
                <a:latin typeface="Arial Hebrew" charset="-79"/>
                <a:ea typeface="Arial Hebrew" charset="-79"/>
                <a:cs typeface="Arial Hebrew" charset="-79"/>
              </a:rPr>
              <a:t>References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65563" y="777923"/>
            <a:ext cx="6354900" cy="172644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marR="104773">
              <a:spcBef>
                <a:spcPts val="225"/>
              </a:spcBef>
            </a:pPr>
            <a:r>
              <a:rPr lang="en" sz="900" dirty="0">
                <a:solidFill>
                  <a:schemeClr val="lt2"/>
                </a:solidFill>
                <a:latin typeface="Arial Hebrew" charset="-79"/>
                <a:ea typeface="Arial Hebrew" charset="-79"/>
                <a:cs typeface="Arial Hebrew" charset="-79"/>
              </a:rPr>
              <a:t>Berger, J. (1977). </a:t>
            </a:r>
            <a:r>
              <a:rPr lang="en" sz="900" i="1" dirty="0">
                <a:solidFill>
                  <a:schemeClr val="lt2"/>
                </a:solidFill>
                <a:latin typeface="Arial Hebrew" charset="-79"/>
                <a:ea typeface="Arial Hebrew" charset="-79"/>
                <a:cs typeface="Arial Hebrew" charset="-79"/>
              </a:rPr>
              <a:t>Ways of seeing</a:t>
            </a:r>
            <a:r>
              <a:rPr lang="en" sz="900" dirty="0">
                <a:solidFill>
                  <a:schemeClr val="lt2"/>
                </a:solidFill>
                <a:latin typeface="Arial Hebrew" charset="-79"/>
                <a:ea typeface="Arial Hebrew" charset="-79"/>
                <a:cs typeface="Arial Hebrew" charset="-79"/>
              </a:rPr>
              <a:t>. London: British Broadcasting Corp.</a:t>
            </a:r>
          </a:p>
          <a:p>
            <a:pPr marR="104773">
              <a:spcBef>
                <a:spcPts val="225"/>
              </a:spcBef>
            </a:pPr>
            <a:endParaRPr sz="900" dirty="0">
              <a:solidFill>
                <a:schemeClr val="lt2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R="104773">
              <a:spcBef>
                <a:spcPts val="225"/>
              </a:spcBef>
            </a:pPr>
            <a:r>
              <a:rPr lang="en" sz="900" dirty="0">
                <a:solidFill>
                  <a:schemeClr val="lt2"/>
                </a:solidFill>
                <a:latin typeface="Arial Hebrew" charset="-79"/>
                <a:ea typeface="Arial Hebrew" charset="-79"/>
                <a:cs typeface="Arial Hebrew" charset="-79"/>
                <a:sym typeface="Roboto"/>
              </a:rPr>
              <a:t>Crane, B. E. (2016). </a:t>
            </a:r>
            <a:r>
              <a:rPr lang="en" sz="900" i="1" dirty="0">
                <a:solidFill>
                  <a:schemeClr val="lt2"/>
                </a:solidFill>
                <a:latin typeface="Arial Hebrew" charset="-79"/>
                <a:ea typeface="Arial Hebrew" charset="-79"/>
                <a:cs typeface="Arial Hebrew" charset="-79"/>
                <a:sym typeface="Roboto"/>
              </a:rPr>
              <a:t>Infographics: A practical guide for librarians.</a:t>
            </a:r>
            <a:r>
              <a:rPr lang="en" sz="900" dirty="0">
                <a:solidFill>
                  <a:schemeClr val="lt2"/>
                </a:solidFill>
                <a:latin typeface="Arial Hebrew" charset="-79"/>
                <a:ea typeface="Arial Hebrew" charset="-79"/>
                <a:cs typeface="Arial Hebrew" charset="-79"/>
                <a:sym typeface="Roboto"/>
              </a:rPr>
              <a:t> Lanham, MD: Rowman &amp; Littlefield.</a:t>
            </a:r>
          </a:p>
          <a:p>
            <a:pPr marR="104773">
              <a:spcBef>
                <a:spcPts val="225"/>
              </a:spcBef>
            </a:pPr>
            <a:endParaRPr sz="900" dirty="0">
              <a:solidFill>
                <a:schemeClr val="lt2"/>
              </a:solidFill>
              <a:latin typeface="Arial Hebrew" charset="-79"/>
              <a:ea typeface="Arial Hebrew" charset="-79"/>
              <a:cs typeface="Arial Hebrew" charset="-79"/>
              <a:sym typeface="Roboto"/>
            </a:endParaRPr>
          </a:p>
          <a:p>
            <a:pPr marR="104773">
              <a:spcBef>
                <a:spcPts val="225"/>
              </a:spcBef>
            </a:pPr>
            <a:r>
              <a:rPr lang="en" sz="900" dirty="0">
                <a:solidFill>
                  <a:schemeClr val="lt2"/>
                </a:solidFill>
                <a:latin typeface="Arial Hebrew" charset="-79"/>
                <a:ea typeface="Arial Hebrew" charset="-79"/>
                <a:cs typeface="Arial Hebrew" charset="-79"/>
                <a:sym typeface="Roboto"/>
              </a:rPr>
              <a:t>Caidleigh, M. (2015, March 25). Visual Communication: A Powerful Tool. Retrieved from https://blog.lucid.berlin/2015/visual-communication-a-powerful-tool/</a:t>
            </a:r>
          </a:p>
          <a:p>
            <a:pPr marR="104773">
              <a:spcBef>
                <a:spcPts val="225"/>
              </a:spcBef>
            </a:pPr>
            <a:endParaRPr sz="900" dirty="0">
              <a:solidFill>
                <a:schemeClr val="lt2"/>
              </a:solidFill>
              <a:latin typeface="Arial Hebrew" charset="-79"/>
              <a:ea typeface="Arial Hebrew" charset="-79"/>
              <a:cs typeface="Arial Hebrew" charset="-79"/>
              <a:sym typeface="Roboto"/>
            </a:endParaRPr>
          </a:p>
          <a:p>
            <a:pPr marR="104773">
              <a:spcBef>
                <a:spcPts val="225"/>
              </a:spcBef>
            </a:pPr>
            <a:r>
              <a:rPr lang="en" sz="900" dirty="0">
                <a:solidFill>
                  <a:schemeClr val="lt2"/>
                </a:solidFill>
                <a:latin typeface="Arial Hebrew" charset="-79"/>
                <a:ea typeface="Arial Hebrew" charset="-79"/>
                <a:cs typeface="Arial Hebrew" charset="-79"/>
                <a:sym typeface="Roboto"/>
              </a:rPr>
              <a:t>Lankow, J., Crooks, R., &amp; Ritchie, J. (2012). I</a:t>
            </a:r>
            <a:r>
              <a:rPr lang="en" sz="900" i="1" dirty="0">
                <a:solidFill>
                  <a:schemeClr val="lt2"/>
                </a:solidFill>
                <a:latin typeface="Arial Hebrew" charset="-79"/>
                <a:ea typeface="Arial Hebrew" charset="-79"/>
                <a:cs typeface="Arial Hebrew" charset="-79"/>
                <a:sym typeface="Roboto"/>
              </a:rPr>
              <a:t>nfographics : The Power of Visual Storytelling.</a:t>
            </a:r>
            <a:r>
              <a:rPr lang="en" sz="900" dirty="0">
                <a:solidFill>
                  <a:schemeClr val="lt2"/>
                </a:solidFill>
                <a:latin typeface="Arial Hebrew" charset="-79"/>
                <a:ea typeface="Arial Hebrew" charset="-79"/>
                <a:cs typeface="Arial Hebrew" charset="-79"/>
                <a:sym typeface="Roboto"/>
              </a:rPr>
              <a:t> Hoboken, NJ: John Wiley &amp; Sons, Incorporated.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 idx="4294967295"/>
          </p:nvPr>
        </p:nvSpPr>
        <p:spPr>
          <a:xfrm>
            <a:off x="580275" y="1890524"/>
            <a:ext cx="5697450" cy="5712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i="1" dirty="0">
                <a:solidFill>
                  <a:schemeClr val="lt2"/>
                </a:solidFill>
                <a:latin typeface="+mj-lt"/>
              </a:rPr>
              <a:t>“Simply put, an infographic uses visual cues to communicate information.”</a:t>
            </a:r>
          </a:p>
        </p:txBody>
      </p:sp>
      <p:cxnSp>
        <p:nvCxnSpPr>
          <p:cNvPr id="79" name="Shape 79"/>
          <p:cNvCxnSpPr/>
          <p:nvPr/>
        </p:nvCxnSpPr>
        <p:spPr>
          <a:xfrm>
            <a:off x="3221663" y="3109097"/>
            <a:ext cx="414675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Shape 80"/>
          <p:cNvSpPr txBox="1">
            <a:spLocks noGrp="1"/>
          </p:cNvSpPr>
          <p:nvPr>
            <p:ph type="body" idx="4294967295"/>
          </p:nvPr>
        </p:nvSpPr>
        <p:spPr>
          <a:xfrm>
            <a:off x="580275" y="3253138"/>
            <a:ext cx="5697450" cy="388799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" sz="1200" dirty="0">
                <a:latin typeface="+mj-lt"/>
              </a:rPr>
              <a:t>(Lankow, Crooks &amp; Ritchie, p. 20, 2012)</a:t>
            </a:r>
            <a:br>
              <a:rPr lang="en" sz="1200" dirty="0">
                <a:latin typeface="+mj-lt"/>
              </a:rPr>
            </a:br>
            <a:endParaRPr lang="en" sz="1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53926" y="1108272"/>
            <a:ext cx="6166575" cy="575774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i="1" dirty="0">
                <a:latin typeface="+mj-lt"/>
              </a:rPr>
              <a:t>Information + graphics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53926" y="2082244"/>
            <a:ext cx="6166575" cy="20326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33367" indent="-257168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Combine textual, graphic and quantitative information to tell a story</a:t>
            </a:r>
          </a:p>
          <a:p>
            <a:pPr marL="333367" indent="-257168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Quickly introduce a topic</a:t>
            </a:r>
          </a:p>
          <a:p>
            <a:pPr marL="333367" indent="-257168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Easily interpretable</a:t>
            </a:r>
          </a:p>
          <a:p>
            <a:pPr marL="333367" indent="-257168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Reveal insights that could otherwise disappear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/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/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/>
            </a:r>
            <a:br>
              <a:rPr lang="en" dirty="0">
                <a:latin typeface="+mj-lt"/>
              </a:rPr>
            </a:br>
            <a:endParaRPr lang="en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53926" y="2082244"/>
            <a:ext cx="6166575" cy="20326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33367" indent="-257168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Memorable</a:t>
            </a:r>
          </a:p>
          <a:p>
            <a:pPr marL="333367" indent="-257168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Ideal for online communication</a:t>
            </a:r>
          </a:p>
          <a:p>
            <a:pPr marL="333367" indent="-257168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Shareable on social media </a:t>
            </a:r>
          </a:p>
          <a:p>
            <a:pPr marL="333367" indent="-257168"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Easily utilized for posters, signage, etc. </a:t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/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/>
            </a:r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/>
            </a:r>
            <a:br>
              <a:rPr lang="en" dirty="0">
                <a:latin typeface="+mj-lt"/>
              </a:rPr>
            </a:br>
            <a:endParaRPr lang="en" dirty="0">
              <a:latin typeface="+mj-lt"/>
            </a:endParaRPr>
          </a:p>
        </p:txBody>
      </p:sp>
      <p:sp>
        <p:nvSpPr>
          <p:cNvPr id="5" name="Shape 85"/>
          <p:cNvSpPr txBox="1">
            <a:spLocks/>
          </p:cNvSpPr>
          <p:nvPr/>
        </p:nvSpPr>
        <p:spPr>
          <a:xfrm>
            <a:off x="353926" y="1108272"/>
            <a:ext cx="6166575" cy="57577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i="1" smtClean="0">
                <a:latin typeface="+mj-lt"/>
              </a:rPr>
              <a:t>Information + graphics</a:t>
            </a:r>
            <a:endParaRPr lang="en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53926" y="1108269"/>
            <a:ext cx="6166575" cy="5757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i="1" dirty="0">
                <a:latin typeface="+mj-lt"/>
              </a:rPr>
              <a:t>Telling a story visually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53926" y="2082244"/>
            <a:ext cx="6166575" cy="20326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1500" dirty="0">
                <a:latin typeface="+mj-lt"/>
              </a:rPr>
              <a:t>Charts &amp; graphs</a:t>
            </a:r>
          </a:p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1500" dirty="0">
                <a:latin typeface="+mj-lt"/>
              </a:rPr>
              <a:t>Maps</a:t>
            </a:r>
          </a:p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1500" dirty="0">
                <a:latin typeface="+mj-lt"/>
              </a:rPr>
              <a:t>Timelines</a:t>
            </a:r>
          </a:p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1500" dirty="0">
                <a:latin typeface="+mj-lt"/>
              </a:rPr>
              <a:t>Venn diagrams</a:t>
            </a:r>
          </a:p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1500" dirty="0">
                <a:latin typeface="+mj-lt"/>
              </a:rPr>
              <a:t>Graphics</a:t>
            </a:r>
          </a:p>
          <a:p>
            <a:pPr marL="257168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500" dirty="0">
              <a:latin typeface="+mj-lt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2544150" y="2082244"/>
            <a:ext cx="6205050" cy="20326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1500" dirty="0">
                <a:latin typeface="+mj-lt"/>
              </a:rPr>
              <a:t>Lists</a:t>
            </a:r>
          </a:p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1500" dirty="0">
                <a:latin typeface="+mj-lt"/>
              </a:rPr>
              <a:t>Flowcharts</a:t>
            </a:r>
          </a:p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1500" dirty="0">
                <a:latin typeface="+mj-lt"/>
              </a:rPr>
              <a:t>Data visualizations</a:t>
            </a:r>
          </a:p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sz="1500" dirty="0">
                <a:latin typeface="+mj-lt"/>
              </a:rPr>
              <a:t>Interactive dashboards</a:t>
            </a:r>
          </a:p>
          <a:p>
            <a:pPr marL="2057348">
              <a:lnSpc>
                <a:spcPct val="100000"/>
              </a:lnSpc>
            </a:pPr>
            <a:r>
              <a:rPr lang="en" sz="1500" dirty="0">
                <a:latin typeface="+mj-lt"/>
              </a:rPr>
              <a:t>… and much more!</a:t>
            </a:r>
          </a:p>
          <a:p>
            <a:pPr marL="257168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5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757237"/>
            <a:ext cx="3387571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3427163" y="4640239"/>
            <a:ext cx="3431025" cy="50326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FFFFFF"/>
                </a:solidFill>
                <a:latin typeface="+mj-lt"/>
              </a:rPr>
              <a:t>Source: http://nymag.com/health/bestdoctors/2014/genius-sleeping-habits-2014-6/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677363" y="2019704"/>
            <a:ext cx="2843100" cy="5757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sz="1800" dirty="0">
                <a:solidFill>
                  <a:srgbClr val="FFFFFF"/>
                </a:solidFill>
                <a:latin typeface="+mj-lt"/>
              </a:rPr>
              <a:t>An infographic can be as complex as this ...</a:t>
            </a:r>
          </a:p>
        </p:txBody>
      </p:sp>
      <p:grpSp>
        <p:nvGrpSpPr>
          <p:cNvPr id="114" name="Shape 114"/>
          <p:cNvGrpSpPr/>
          <p:nvPr/>
        </p:nvGrpSpPr>
        <p:grpSpPr>
          <a:xfrm>
            <a:off x="4492174" y="2691122"/>
            <a:ext cx="1213481" cy="432675"/>
            <a:chOff x="5699400" y="2387400"/>
            <a:chExt cx="1617975" cy="576900"/>
          </a:xfrm>
        </p:grpSpPr>
        <p:sp>
          <p:nvSpPr>
            <p:cNvPr id="115" name="Shape 115"/>
            <p:cNvSpPr/>
            <p:nvPr/>
          </p:nvSpPr>
          <p:spPr>
            <a:xfrm>
              <a:off x="6142275" y="2585100"/>
              <a:ext cx="1175100" cy="18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atin typeface="+mj-lt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rot="-5400000" flipH="1">
              <a:off x="5661600" y="2425200"/>
              <a:ext cx="576900" cy="5013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677363" y="2019704"/>
            <a:ext cx="2843100" cy="5757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sz="1800" dirty="0">
                <a:solidFill>
                  <a:srgbClr val="FFFFFF"/>
                </a:solidFill>
                <a:latin typeface="+mj-lt"/>
              </a:rPr>
              <a:t>… or as simple as this!</a:t>
            </a:r>
          </a:p>
        </p:txBody>
      </p:sp>
      <p:grpSp>
        <p:nvGrpSpPr>
          <p:cNvPr id="122" name="Shape 122"/>
          <p:cNvGrpSpPr/>
          <p:nvPr/>
        </p:nvGrpSpPr>
        <p:grpSpPr>
          <a:xfrm>
            <a:off x="4492174" y="2691122"/>
            <a:ext cx="1213481" cy="432675"/>
            <a:chOff x="5699400" y="2387400"/>
            <a:chExt cx="1617975" cy="576900"/>
          </a:xfrm>
        </p:grpSpPr>
        <p:sp>
          <p:nvSpPr>
            <p:cNvPr id="123" name="Shape 123"/>
            <p:cNvSpPr/>
            <p:nvPr/>
          </p:nvSpPr>
          <p:spPr>
            <a:xfrm>
              <a:off x="6142275" y="2585100"/>
              <a:ext cx="1175100" cy="18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atin typeface="+mj-lt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 rot="-5400000" flipH="1">
              <a:off x="5661600" y="2425200"/>
              <a:ext cx="576900" cy="5013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>
                <a:latin typeface="+mj-lt"/>
              </a:endParaRPr>
            </a:p>
          </p:txBody>
        </p:sp>
      </p:grp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32" y="757238"/>
            <a:ext cx="2348786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12"/>
          <p:cNvSpPr txBox="1"/>
          <p:nvPr/>
        </p:nvSpPr>
        <p:spPr>
          <a:xfrm>
            <a:off x="3427163" y="4640239"/>
            <a:ext cx="3431025" cy="50326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FFFFFF"/>
                </a:solidFill>
              </a:rPr>
              <a:t>Source: https://pixabay.com/en/share-the-road-sign-bike-automobile-1894934/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53926" y="1108269"/>
            <a:ext cx="6166575" cy="5757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" i="1" dirty="0">
                <a:latin typeface="+mj-lt"/>
              </a:rPr>
              <a:t>History of infographics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53926" y="1822934"/>
            <a:ext cx="6166575" cy="203265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The visual representation of complex information isn’t a new idea </a:t>
            </a:r>
          </a:p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Cave paintings, map making</a:t>
            </a:r>
          </a:p>
          <a:p>
            <a:pPr marL="333367" indent="-25716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" dirty="0">
                <a:latin typeface="+mj-lt"/>
              </a:rPr>
              <a:t>More recent historical </a:t>
            </a:r>
            <a:r>
              <a:rPr lang="en" dirty="0" smtClean="0">
                <a:latin typeface="+mj-lt"/>
              </a:rPr>
              <a:t>examples:</a:t>
            </a:r>
            <a:endParaRPr lang="en" dirty="0">
              <a:latin typeface="+mj-lt"/>
            </a:endParaRPr>
          </a:p>
          <a:p>
            <a:pPr marL="76198">
              <a:lnSpc>
                <a:spcPct val="100000"/>
              </a:lnSpc>
            </a:pPr>
            <a:r>
              <a:rPr lang="en" dirty="0">
                <a:latin typeface="+mj-lt"/>
              </a:rPr>
              <a:t>	</a:t>
            </a:r>
            <a:r>
              <a:rPr lang="en" sz="1400" dirty="0">
                <a:latin typeface="+mj-lt"/>
              </a:rPr>
              <a:t>1856: Florence Nightingale’s visualization </a:t>
            </a:r>
            <a:r>
              <a:rPr lang="en" sz="1400" dirty="0" smtClean="0">
                <a:latin typeface="+mj-lt"/>
              </a:rPr>
              <a:t>of military mortality</a:t>
            </a:r>
            <a:endParaRPr lang="en" sz="1400" dirty="0">
              <a:latin typeface="+mj-lt"/>
            </a:endParaRPr>
          </a:p>
          <a:p>
            <a:pPr marL="419090" lvl="1">
              <a:lnSpc>
                <a:spcPct val="100000"/>
              </a:lnSpc>
              <a:buSzPct val="100000"/>
            </a:pPr>
            <a:r>
              <a:rPr lang="en" sz="1400" dirty="0">
                <a:latin typeface="+mj-lt"/>
              </a:rPr>
              <a:t>	1869: Charles Joseph Minard’s visualization of </a:t>
            </a:r>
            <a:r>
              <a:rPr lang="en" sz="1400" dirty="0" smtClean="0">
                <a:latin typeface="+mj-lt"/>
              </a:rPr>
              <a:t>Napoleon's 	Russian campaign </a:t>
            </a:r>
            <a:r>
              <a:rPr lang="en" sz="1400" dirty="0">
                <a:latin typeface="+mj-lt"/>
              </a:rPr>
              <a:t>of 1812</a:t>
            </a:r>
          </a:p>
          <a:p>
            <a:pPr>
              <a:lnSpc>
                <a:spcPct val="100000"/>
              </a:lnSpc>
            </a:pPr>
            <a:r>
              <a:rPr lang="en" sz="1200" dirty="0">
                <a:latin typeface="+mj-lt"/>
              </a:rPr>
              <a:t>(Lankow, Crooks &amp; Ritchie, 2012)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492</Words>
  <Application>Microsoft Macintosh PowerPoint</Application>
  <PresentationFormat>Custom</PresentationFormat>
  <Paragraphs>87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 Hebrew</vt:lpstr>
      <vt:lpstr>Arial</vt:lpstr>
      <vt:lpstr>Roboto</vt:lpstr>
      <vt:lpstr>material</vt:lpstr>
      <vt:lpstr>Infographics: the basics</vt:lpstr>
      <vt:lpstr>What are infographics?</vt:lpstr>
      <vt:lpstr>“Simply put, an infographic uses visual cues to communicate information.”</vt:lpstr>
      <vt:lpstr>Information + graphics</vt:lpstr>
      <vt:lpstr>PowerPoint Presentation</vt:lpstr>
      <vt:lpstr>Telling a story visually</vt:lpstr>
      <vt:lpstr>An infographic can be as complex as this ...</vt:lpstr>
      <vt:lpstr>… or as simple as this!</vt:lpstr>
      <vt:lpstr>History of infographics</vt:lpstr>
      <vt:lpstr>PowerPoint Presentation</vt:lpstr>
      <vt:lpstr>PowerPoint Presentation</vt:lpstr>
      <vt:lpstr>Why do infographics work?</vt:lpstr>
      <vt:lpstr>“Seeing comes before words.  The child looks and recognizes before it can speak”. </vt:lpstr>
      <vt:lpstr>Issues affecting retention</vt:lpstr>
      <vt:lpstr>Humans are visual learners</vt:lpstr>
      <vt:lpstr>10%</vt:lpstr>
      <vt:lpstr>20%</vt:lpstr>
      <vt:lpstr>+80%</vt:lpstr>
      <vt:lpstr>How can infographics be used?</vt:lpstr>
      <vt:lpstr>"Infographics can play a powerful part in any library's twenty-first-century game plan.”</vt:lpstr>
      <vt:lpstr>How to use infographics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Infographics: the basics</dc:title>
  <dc:creator>Maria Nuccilli</dc:creator>
  <cp:lastModifiedBy>Maria Nuccilli</cp:lastModifiedBy>
  <cp:revision>9</cp:revision>
  <dcterms:modified xsi:type="dcterms:W3CDTF">2017-06-09T04:04:06Z</dcterms:modified>
</cp:coreProperties>
</file>